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80" r:id="rId6"/>
    <p:sldId id="281" r:id="rId7"/>
    <p:sldId id="282" r:id="rId8"/>
    <p:sldId id="283" r:id="rId9"/>
    <p:sldId id="287" r:id="rId10"/>
    <p:sldId id="288" r:id="rId11"/>
    <p:sldId id="289" r:id="rId12"/>
    <p:sldId id="259" r:id="rId13"/>
    <p:sldId id="266" r:id="rId14"/>
    <p:sldId id="284" r:id="rId15"/>
    <p:sldId id="260" r:id="rId16"/>
    <p:sldId id="285" r:id="rId17"/>
    <p:sldId id="291" r:id="rId18"/>
    <p:sldId id="286" r:id="rId19"/>
    <p:sldId id="262" r:id="rId20"/>
    <p:sldId id="271" r:id="rId21"/>
    <p:sldId id="273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BIS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02" autoAdjust="0"/>
  </p:normalViewPr>
  <p:slideViewPr>
    <p:cSldViewPr snapToGrid="0">
      <p:cViewPr>
        <p:scale>
          <a:sx n="50" d="100"/>
          <a:sy n="50" d="100"/>
        </p:scale>
        <p:origin x="524" y="332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8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6901122"/>
          </a:xfrm>
          <a:prstGeom prst="rect">
            <a:avLst/>
          </a:prstGeom>
          <a:gradFill>
            <a:gsLst>
              <a:gs pos="3000">
                <a:schemeClr val="bg1">
                  <a:alpha val="7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82" y="1462714"/>
            <a:ext cx="3268635" cy="9422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" name="椭圆 13"/>
          <p:cNvSpPr/>
          <p:nvPr userDrawn="1"/>
        </p:nvSpPr>
        <p:spPr>
          <a:xfrm>
            <a:off x="3364515" y="4598694"/>
            <a:ext cx="5462966" cy="1293566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10000">
                <a:schemeClr val="tx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1727389" y="1112565"/>
            <a:ext cx="8737218" cy="5133277"/>
            <a:chOff x="1793556" y="1477342"/>
            <a:chExt cx="8737218" cy="5133277"/>
          </a:xfrm>
        </p:grpSpPr>
        <p:sp>
          <p:nvSpPr>
            <p:cNvPr id="11" name="矩形 10"/>
            <p:cNvSpPr/>
            <p:nvPr userDrawn="1"/>
          </p:nvSpPr>
          <p:spPr>
            <a:xfrm>
              <a:off x="5968545" y="1506538"/>
              <a:ext cx="4562229" cy="5016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isometricLeftDown">
                <a:rot lat="2100000" lon="12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793556" y="1477342"/>
              <a:ext cx="4413887" cy="5133277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1693309" y="735462"/>
            <a:ext cx="5584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7E0C6E"/>
                    </a:gs>
                    <a:gs pos="4000">
                      <a:srgbClr val="7E0C6E">
                        <a:alpha val="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CONTENT</a:t>
            </a:r>
            <a:endParaRPr kumimoji="0" lang="zh-CN" altLang="en-US" sz="8000" b="1" i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7E0C6E"/>
                  </a:gs>
                  <a:gs pos="4000">
                    <a:srgbClr val="7E0C6E">
                      <a:alpha val="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93309" y="1239102"/>
            <a:ext cx="1735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7E0C6E"/>
                    </a:gs>
                    <a:gs pos="4000">
                      <a:srgbClr val="7E0C6E">
                        <a:alpha val="0"/>
                      </a:srgbClr>
                    </a:gs>
                  </a:gsLst>
                  <a:lin ang="162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6000" b="1" i="1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7E0C6E"/>
                  </a:gs>
                  <a:gs pos="4000">
                    <a:srgbClr val="7E0C6E">
                      <a:alpha val="0"/>
                    </a:srgbClr>
                  </a:gs>
                </a:gsLst>
                <a:lin ang="162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rcRect l="26119" t="4156" r="26119"/>
          <a:stretch>
            <a:fillRect/>
          </a:stretch>
        </p:blipFill>
        <p:spPr>
          <a:xfrm>
            <a:off x="0" y="0"/>
            <a:ext cx="7594169" cy="6901119"/>
          </a:xfrm>
          <a:custGeom>
            <a:avLst/>
            <a:gdLst>
              <a:gd name="connsiteX0" fmla="*/ 0 w 7594169"/>
              <a:gd name="connsiteY0" fmla="*/ 0 h 6786703"/>
              <a:gd name="connsiteX1" fmla="*/ 7594169 w 7594169"/>
              <a:gd name="connsiteY1" fmla="*/ 0 h 6786703"/>
              <a:gd name="connsiteX2" fmla="*/ 7594169 w 7594169"/>
              <a:gd name="connsiteY2" fmla="*/ 6786703 h 6786703"/>
              <a:gd name="connsiteX3" fmla="*/ 0 w 7594169"/>
              <a:gd name="connsiteY3" fmla="*/ 6786703 h 67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4169" h="6786703">
                <a:moveTo>
                  <a:pt x="0" y="0"/>
                </a:moveTo>
                <a:lnTo>
                  <a:pt x="7594169" y="0"/>
                </a:lnTo>
                <a:lnTo>
                  <a:pt x="7594169" y="6786703"/>
                </a:lnTo>
                <a:lnTo>
                  <a:pt x="0" y="6786703"/>
                </a:lnTo>
                <a:close/>
              </a:path>
            </a:pathLst>
          </a:cu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7" name="图片 136"/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33" name="直接连接符 132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任意多边形: 形状 139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任意多边形: 形状 140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2" y="0"/>
            <a:ext cx="759561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5703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2" name="直接连接符 11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461"/>
            <a:ext cx="759561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78427" y="-88680"/>
            <a:ext cx="7774043" cy="70204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5961517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66" r="5320"/>
          <a:stretch>
            <a:fillRect/>
          </a:stretch>
        </p:blipFill>
        <p:spPr>
          <a:xfrm>
            <a:off x="0" y="0"/>
            <a:ext cx="7594169" cy="686323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17" r="10834"/>
          <a:stretch>
            <a:fillRect/>
          </a:stretch>
        </p:blipFill>
        <p:spPr>
          <a:xfrm>
            <a:off x="0" y="0"/>
            <a:ext cx="759417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21561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73" r="13393"/>
          <a:stretch>
            <a:fillRect/>
          </a:stretch>
        </p:blipFill>
        <p:spPr>
          <a:xfrm>
            <a:off x="-1" y="0"/>
            <a:ext cx="759416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609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 userDrawn="1"/>
        </p:nvGrpSpPr>
        <p:grpSpPr>
          <a:xfrm>
            <a:off x="1350006" y="1294366"/>
            <a:ext cx="1432861" cy="3836509"/>
            <a:chOff x="1339905" y="1455269"/>
            <a:chExt cx="1432861" cy="3836509"/>
          </a:xfrm>
        </p:grpSpPr>
        <p:sp>
          <p:nvSpPr>
            <p:cNvPr id="14" name="矩形 13"/>
            <p:cNvSpPr/>
            <p:nvPr userDrawn="1"/>
          </p:nvSpPr>
          <p:spPr>
            <a:xfrm>
              <a:off x="2018456" y="1789955"/>
              <a:ext cx="754310" cy="3371850"/>
            </a:xfrm>
            <a:prstGeom prst="rect">
              <a:avLst/>
            </a:prstGeom>
            <a:solidFill>
              <a:srgbClr val="7E0C6E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630236" y="1455269"/>
              <a:ext cx="609401" cy="3371850"/>
            </a:xfrm>
            <a:prstGeom prst="rect">
              <a:avLst/>
            </a:prstGeom>
            <a:solidFill>
              <a:srgbClr val="7E0C6E">
                <a:alpha val="47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1339905" y="1919928"/>
              <a:ext cx="381004" cy="3371850"/>
            </a:xfrm>
            <a:prstGeom prst="rect">
              <a:avLst/>
            </a:prstGeom>
            <a:gradFill>
              <a:gsLst>
                <a:gs pos="100000">
                  <a:srgbClr val="7E0C6E">
                    <a:alpha val="0"/>
                  </a:srgbClr>
                </a:gs>
                <a:gs pos="0">
                  <a:srgbClr val="7E0C6E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2209800" y="1789199"/>
              <a:ext cx="51841" cy="3371850"/>
            </a:xfrm>
            <a:prstGeom prst="rect">
              <a:avLst/>
            </a:prstGeom>
            <a:gradFill>
              <a:gsLst>
                <a:gs pos="100000">
                  <a:srgbClr val="7E0C6E">
                    <a:alpha val="0"/>
                  </a:srgbClr>
                </a:gs>
                <a:gs pos="0">
                  <a:srgbClr val="7E0C6E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9420436" y="1211456"/>
            <a:ext cx="1432684" cy="3834716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梯形 15"/>
          <p:cNvSpPr/>
          <p:nvPr userDrawn="1"/>
        </p:nvSpPr>
        <p:spPr>
          <a:xfrm>
            <a:off x="1123949" y="5130875"/>
            <a:ext cx="9944100" cy="714374"/>
          </a:xfrm>
          <a:prstGeom prst="trapezoid">
            <a:avLst>
              <a:gd name="adj" fmla="val 146143"/>
            </a:avLst>
          </a:prstGeom>
          <a:gradFill flip="none" rotWithShape="1">
            <a:gsLst>
              <a:gs pos="0">
                <a:srgbClr val="7E0C6E">
                  <a:alpha val="0"/>
                </a:srgbClr>
              </a:gs>
              <a:gs pos="100000">
                <a:srgbClr val="7E0C6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998798" y="2078759"/>
            <a:ext cx="8318272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50800" sx="102000" sy="102000" algn="ctr" rotWithShape="0">
              <a:srgbClr val="7E0C6E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6.png"/><Relationship Id="rId3" Type="http://schemas.openxmlformats.org/officeDocument/2006/relationships/tags" Target="../tags/tag6.xml"/><Relationship Id="rId2" Type="http://schemas.openxmlformats.org/officeDocument/2006/relationships/image" Target="../media/image15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2859872" y="2715213"/>
            <a:ext cx="6472255" cy="1427573"/>
            <a:chOff x="2859872" y="2733461"/>
            <a:chExt cx="6472255" cy="1427573"/>
          </a:xfrm>
        </p:grpSpPr>
        <p:sp>
          <p:nvSpPr>
            <p:cNvPr id="46" name="内容占位符 14"/>
            <p:cNvSpPr txBox="1"/>
            <p:nvPr/>
          </p:nvSpPr>
          <p:spPr>
            <a:xfrm>
              <a:off x="2859872" y="2733461"/>
              <a:ext cx="6472255" cy="896937"/>
            </a:xfrm>
            <a:prstGeom prst="rect">
              <a:avLst/>
            </a:prstGeom>
          </p:spPr>
          <p:txBody>
            <a:bodyPr>
              <a:normAutofit fontScale="9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/>
                <a:t>疫情演化分析</a:t>
              </a:r>
              <a:r>
                <a:rPr lang="zh-CN" altLang="en-US" dirty="0"/>
                <a:t>系统</a:t>
              </a:r>
              <a:endParaRPr lang="zh-CN" altLang="en-US" dirty="0"/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2859872" y="4161034"/>
              <a:ext cx="6376595" cy="0"/>
            </a:xfrm>
            <a:prstGeom prst="line">
              <a:avLst/>
            </a:prstGeom>
            <a:ln w="38100">
              <a:solidFill>
                <a:srgbClr val="7E0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内容占位符 14"/>
          <p:cNvSpPr txBox="1"/>
          <p:nvPr/>
        </p:nvSpPr>
        <p:spPr>
          <a:xfrm>
            <a:off x="2859872" y="4319748"/>
            <a:ext cx="6472255" cy="104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7E0C6E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/>
          <a:lstStyle/>
          <a:p>
            <a:r>
              <a:rPr lang="zh-CN" altLang="en-US" dirty="0"/>
              <a:t>普通用户</a:t>
            </a:r>
            <a:r>
              <a:rPr lang="zh-CN" altLang="en-US" dirty="0"/>
              <a:t>界面</a:t>
            </a:r>
            <a:endParaRPr lang="zh-CN" altLang="en-US" dirty="0"/>
          </a:p>
        </p:txBody>
      </p:sp>
      <p:pic>
        <p:nvPicPr>
          <p:cNvPr id="2" name="图片 1" descr="普通用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1163320"/>
            <a:ext cx="10937875" cy="520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550910" y="3562470"/>
            <a:ext cx="2834640" cy="793115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b="1" dirty="0"/>
              <a:t>任务</a:t>
            </a:r>
            <a:r>
              <a:rPr b="1" dirty="0"/>
              <a:t>面板</a:t>
            </a:r>
            <a:endParaRPr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03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/>
          <a:lstStyle/>
          <a:p>
            <a:r>
              <a:rPr lang="zh-CN" altLang="en-US" dirty="0"/>
              <a:t>任务</a:t>
            </a:r>
            <a:r>
              <a:rPr lang="zh-CN" altLang="en-US" dirty="0"/>
              <a:t>面板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1510" y="2697480"/>
            <a:ext cx="10544175" cy="37052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7710" y="1301115"/>
            <a:ext cx="2616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新建任务</a:t>
            </a:r>
            <a:r>
              <a:rPr lang="en-US" altLang="zh-CN"/>
              <a:t>		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</a:t>
            </a:r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986530" y="1301115"/>
            <a:ext cx="52908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删除任务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查看</a:t>
            </a:r>
            <a:r>
              <a:rPr lang="zh-CN" altLang="en-US"/>
              <a:t>任务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/>
          <a:lstStyle/>
          <a:p>
            <a:r>
              <a:rPr lang="zh-CN" altLang="en-US" dirty="0"/>
              <a:t>任务的各个</a:t>
            </a:r>
            <a:r>
              <a:rPr lang="zh-CN" altLang="en-US" dirty="0"/>
              <a:t>字段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27710" y="1301115"/>
            <a:ext cx="56064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地区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		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开始</a:t>
            </a:r>
            <a:r>
              <a:rPr lang="zh-CN" altLang="en-US"/>
              <a:t>时间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结束</a:t>
            </a:r>
            <a:r>
              <a:rPr lang="zh-CN" altLang="en-US"/>
              <a:t>时间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时间窗口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数据源：自动导入、手动</a:t>
            </a:r>
            <a:r>
              <a:rPr lang="zh-CN" altLang="en-US"/>
              <a:t>导入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865110" y="3562470"/>
            <a:ext cx="3520440" cy="793115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时序交互</a:t>
            </a:r>
            <a:r>
              <a:rPr lang="zh-CN" altLang="en-US" b="1" dirty="0"/>
              <a:t>图</a:t>
            </a:r>
            <a:endParaRPr lang="zh-CN" altLang="en-US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04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时序交互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955" y="1067435"/>
            <a:ext cx="10281285" cy="5383530"/>
          </a:xfrm>
          <a:prstGeom prst="rect">
            <a:avLst/>
          </a:prstGeom>
        </p:spPr>
      </p:pic>
      <p:sp>
        <p:nvSpPr>
          <p:cNvPr id="29" name="标题 2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/>
          <a:lstStyle/>
          <a:p>
            <a:r>
              <a:rPr lang="zh-CN" altLang="en-US" dirty="0"/>
              <a:t>时序</a:t>
            </a:r>
            <a:r>
              <a:rPr lang="zh-CN" altLang="en-US" dirty="0"/>
              <a:t>交互图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workspace_smj\project\疫情演化分析\时序交互图-预测.png时序交互图-预测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2300" y="1022985"/>
            <a:ext cx="10419080" cy="5445125"/>
          </a:xfrm>
          <a:prstGeom prst="rect">
            <a:avLst/>
          </a:prstGeom>
        </p:spPr>
      </p:pic>
      <p:sp>
        <p:nvSpPr>
          <p:cNvPr id="29" name="标题 2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/>
          <a:lstStyle/>
          <a:p>
            <a:r>
              <a:rPr lang="zh-CN" altLang="en-US" dirty="0"/>
              <a:t>时序交互图</a:t>
            </a:r>
            <a:r>
              <a:rPr lang="en-US" altLang="zh-CN" dirty="0"/>
              <a:t>-</a:t>
            </a:r>
            <a:r>
              <a:rPr lang="zh-CN" altLang="en-US" dirty="0"/>
              <a:t>预测</a:t>
            </a:r>
            <a:r>
              <a:rPr lang="zh-CN" altLang="en-US" dirty="0"/>
              <a:t>数据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/>
          <a:lstStyle/>
          <a:p>
            <a:r>
              <a:rPr lang="zh-CN" altLang="en-US" dirty="0"/>
              <a:t>时序</a:t>
            </a:r>
            <a:r>
              <a:rPr lang="zh-CN" altLang="en-US" dirty="0"/>
              <a:t>交互图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27710" y="1301115"/>
            <a:ext cx="81083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根据任务配置定位</a:t>
            </a:r>
            <a:r>
              <a:rPr lang="zh-CN" altLang="en-US"/>
              <a:t>地图中心点、生成时间轴、显示预测相关</a:t>
            </a:r>
            <a:r>
              <a:rPr lang="zh-CN" altLang="en-US"/>
              <a:t>数据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		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显示五组</a:t>
            </a:r>
            <a:r>
              <a:rPr lang="zh-CN" altLang="en-US"/>
              <a:t>数据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仅</a:t>
            </a:r>
            <a:r>
              <a:rPr lang="zh-CN" altLang="en-US"/>
              <a:t>封控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仅有患者</a:t>
            </a:r>
            <a:r>
              <a:rPr lang="zh-CN" altLang="en-US"/>
              <a:t>经过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封控且患者</a:t>
            </a:r>
            <a:r>
              <a:rPr lang="zh-CN" altLang="en-US"/>
              <a:t>经过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预测</a:t>
            </a:r>
            <a:r>
              <a:rPr lang="zh-CN" altLang="en-US"/>
              <a:t>命中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预测</a:t>
            </a:r>
            <a:r>
              <a:rPr lang="zh-CN" altLang="en-US"/>
              <a:t>未命中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显示</a:t>
            </a:r>
            <a:r>
              <a:rPr lang="zh-CN" altLang="en-US"/>
              <a:t>图例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550910" y="3562470"/>
            <a:ext cx="2834640" cy="793115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未来</a:t>
            </a:r>
            <a:r>
              <a:rPr lang="zh-CN" altLang="en-US" b="1" dirty="0"/>
              <a:t>计划</a:t>
            </a:r>
            <a:endParaRPr lang="zh-CN" altLang="en-US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05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未来计划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0400" y="1214755"/>
            <a:ext cx="1057211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修正预测数据的</a:t>
            </a:r>
            <a:r>
              <a:rPr lang="zh-CN" altLang="en-US"/>
              <a:t>展示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尝试时间轴自动</a:t>
            </a:r>
            <a:r>
              <a:rPr lang="zh-CN" altLang="en-US"/>
              <a:t>切换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第二批数据</a:t>
            </a:r>
            <a:r>
              <a:rPr lang="zh-CN" altLang="en-US"/>
              <a:t>处理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其他页面</a:t>
            </a:r>
            <a:r>
              <a:rPr lang="zh-CN" altLang="en-US"/>
              <a:t>开发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日志模块</a:t>
            </a:r>
            <a:r>
              <a:rPr lang="zh-CN" altLang="en-US"/>
              <a:t>开发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849348" y="2640460"/>
            <a:ext cx="3760342" cy="678095"/>
            <a:chOff x="1849348" y="2640460"/>
            <a:chExt cx="3760342" cy="678095"/>
          </a:xfrm>
        </p:grpSpPr>
        <p:sp>
          <p:nvSpPr>
            <p:cNvPr id="4" name="矩形 3"/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1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09636" y="2640460"/>
              <a:ext cx="300005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数据</a:t>
              </a:r>
              <a:r>
                <a:rPr lang="zh-CN" altLang="en-US" sz="3200" b="1" dirty="0">
                  <a:solidFill>
                    <a:srgbClr val="7E0C6E"/>
                  </a:solidFill>
                </a:rPr>
                <a:t>处理</a:t>
              </a:r>
              <a:endParaRPr lang="zh-CN" altLang="en-US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849348" y="3738510"/>
            <a:ext cx="3760342" cy="678095"/>
            <a:chOff x="1849348" y="2640460"/>
            <a:chExt cx="3760342" cy="678095"/>
          </a:xfrm>
        </p:grpSpPr>
        <p:sp>
          <p:nvSpPr>
            <p:cNvPr id="8" name="矩形 7"/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3</a:t>
              </a:r>
              <a:endParaRPr lang="en-US" altLang="zh-CN" sz="4800" b="1" dirty="0"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09636" y="2640460"/>
              <a:ext cx="300005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任务</a:t>
              </a:r>
              <a:r>
                <a:rPr lang="zh-CN" altLang="en-US" sz="3200" b="1" dirty="0">
                  <a:solidFill>
                    <a:srgbClr val="7E0C6E"/>
                  </a:solidFill>
                </a:rPr>
                <a:t>面板</a:t>
              </a:r>
              <a:endParaRPr lang="zh-CN" altLang="en-US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29909" y="2640460"/>
            <a:ext cx="3760342" cy="678095"/>
            <a:chOff x="1849348" y="2640460"/>
            <a:chExt cx="3760342" cy="678095"/>
          </a:xfrm>
        </p:grpSpPr>
        <p:sp>
          <p:nvSpPr>
            <p:cNvPr id="14" name="矩形 13"/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2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09636" y="2640460"/>
              <a:ext cx="300005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多用户</a:t>
              </a:r>
              <a:r>
                <a:rPr lang="zh-CN" altLang="en-US" sz="3200" b="1" dirty="0">
                  <a:solidFill>
                    <a:srgbClr val="7E0C6E"/>
                  </a:solidFill>
                </a:rPr>
                <a:t>视角</a:t>
              </a:r>
              <a:endParaRPr lang="zh-CN" altLang="en-US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9603" y="3738510"/>
            <a:ext cx="3760342" cy="678095"/>
            <a:chOff x="1849348" y="2640460"/>
            <a:chExt cx="3760342" cy="678095"/>
          </a:xfrm>
        </p:grpSpPr>
        <p:sp>
          <p:nvSpPr>
            <p:cNvPr id="22" name="矩形 21"/>
            <p:cNvSpPr/>
            <p:nvPr>
              <p:custDataLst>
                <p:tags r:id="rId1"/>
              </p:custDataLst>
            </p:nvPr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800" b="1" dirty="0">
                  <a:latin typeface="+mn-ea"/>
                </a:rPr>
                <a:t>4</a:t>
              </a:r>
              <a:endParaRPr lang="en-US" altLang="zh-CN" sz="4800" b="1" dirty="0">
                <a:latin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"/>
              </p:custDataLst>
            </p:nvPr>
          </p:nvSpPr>
          <p:spPr>
            <a:xfrm>
              <a:off x="2609636" y="2640460"/>
              <a:ext cx="300005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>
                  <a:solidFill>
                    <a:srgbClr val="7E0C6E"/>
                  </a:solidFill>
                </a:rPr>
                <a:t>交互</a:t>
              </a:r>
              <a:r>
                <a:rPr lang="zh-CN" altLang="en-US" sz="3200" b="1" dirty="0">
                  <a:solidFill>
                    <a:srgbClr val="7E0C6E"/>
                  </a:solidFill>
                </a:rPr>
                <a:t>地图</a:t>
              </a:r>
              <a:endParaRPr lang="zh-CN" altLang="en-US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49348" y="4836425"/>
            <a:ext cx="3760342" cy="678095"/>
            <a:chOff x="1849348" y="2640460"/>
            <a:chExt cx="3760342" cy="678095"/>
          </a:xfrm>
        </p:grpSpPr>
        <p:sp>
          <p:nvSpPr>
            <p:cNvPr id="27" name="矩形 26"/>
            <p:cNvSpPr/>
            <p:nvPr>
              <p:custDataLst>
                <p:tags r:id="rId3"/>
              </p:custDataLst>
            </p:nvPr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800" b="1" dirty="0">
                  <a:latin typeface="+mn-ea"/>
                </a:rPr>
                <a:t>5</a:t>
              </a:r>
              <a:endParaRPr lang="en-US" altLang="zh-CN" sz="4800" b="1" dirty="0">
                <a:latin typeface="+mn-ea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4"/>
              </p:custDataLst>
            </p:nvPr>
          </p:nvSpPr>
          <p:spPr>
            <a:xfrm>
              <a:off x="2609636" y="2640460"/>
              <a:ext cx="300005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>
                  <a:solidFill>
                    <a:srgbClr val="7E0C6E"/>
                  </a:solidFill>
                </a:rPr>
                <a:t>未来</a:t>
              </a:r>
              <a:r>
                <a:rPr lang="zh-CN" altLang="en-US" sz="3200" b="1" dirty="0">
                  <a:solidFill>
                    <a:srgbClr val="7E0C6E"/>
                  </a:solidFill>
                </a:rPr>
                <a:t>计划</a:t>
              </a:r>
              <a:endParaRPr lang="zh-CN" altLang="en-US" sz="3200" b="1" dirty="0">
                <a:solidFill>
                  <a:srgbClr val="7E0C6E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2859872" y="2715213"/>
            <a:ext cx="6472255" cy="1427573"/>
            <a:chOff x="2859872" y="2733461"/>
            <a:chExt cx="6472255" cy="1427573"/>
          </a:xfrm>
        </p:grpSpPr>
        <p:sp>
          <p:nvSpPr>
            <p:cNvPr id="46" name="内容占位符 14"/>
            <p:cNvSpPr txBox="1"/>
            <p:nvPr/>
          </p:nvSpPr>
          <p:spPr>
            <a:xfrm>
              <a:off x="2859872" y="2733461"/>
              <a:ext cx="6472255" cy="89693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谢 谢</a:t>
              </a:r>
              <a:endParaRPr lang="zh-CN" altLang="en-US" dirty="0"/>
            </a:p>
          </p:txBody>
        </p:sp>
        <p:sp>
          <p:nvSpPr>
            <p:cNvPr id="47" name="内容占位符 14"/>
            <p:cNvSpPr txBox="1"/>
            <p:nvPr/>
          </p:nvSpPr>
          <p:spPr>
            <a:xfrm>
              <a:off x="2859872" y="3543408"/>
              <a:ext cx="6472255" cy="43269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rgbClr val="7E0C6E">
                      <a:alpha val="55000"/>
                    </a:srgbClr>
                  </a:solidFill>
                </a:rPr>
                <a:t>THANKS</a:t>
              </a:r>
              <a:endParaRPr lang="zh-CN" altLang="en-US" sz="2400" dirty="0">
                <a:solidFill>
                  <a:srgbClr val="7E0C6E">
                    <a:alpha val="55000"/>
                  </a:srgbClr>
                </a:solidFill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2859872" y="4161034"/>
              <a:ext cx="6376595" cy="0"/>
            </a:xfrm>
            <a:prstGeom prst="line">
              <a:avLst/>
            </a:prstGeom>
            <a:ln w="38100">
              <a:solidFill>
                <a:srgbClr val="7E0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550910" y="3562470"/>
            <a:ext cx="2834640" cy="793115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数据</a:t>
            </a:r>
            <a:r>
              <a:rPr lang="zh-CN" altLang="en-US" b="1" dirty="0"/>
              <a:t>处理</a:t>
            </a:r>
            <a:endParaRPr lang="zh-CN" altLang="en-US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/>
              <a:t>处理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4670" y="1113155"/>
            <a:ext cx="956500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我们前期拥有的</a:t>
            </a:r>
            <a:r>
              <a:rPr lang="zh-CN" altLang="en-US"/>
              <a:t>第一批原始</a:t>
            </a:r>
            <a:r>
              <a:rPr lang="zh-CN" altLang="en-US"/>
              <a:t>数据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病例轨迹数据（</a:t>
            </a:r>
            <a:r>
              <a:rPr lang="en-US" altLang="zh-CN"/>
              <a:t>4679</a:t>
            </a:r>
            <a:r>
              <a:rPr lang="zh-CN" altLang="en-US"/>
              <a:t>条）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封控事件数据（</a:t>
            </a:r>
            <a:r>
              <a:rPr lang="en-US" altLang="zh-CN"/>
              <a:t>1152</a:t>
            </a:r>
            <a:r>
              <a:rPr lang="zh-CN" altLang="en-US"/>
              <a:t>条）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5670" b="-4155"/>
          <a:stretch>
            <a:fillRect/>
          </a:stretch>
        </p:blipFill>
        <p:spPr>
          <a:xfrm>
            <a:off x="3605530" y="1684020"/>
            <a:ext cx="7612380" cy="22123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86685" y="4318635"/>
            <a:ext cx="863917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/>
              <a:t>处理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4670" y="1113155"/>
            <a:ext cx="95650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数据对</a:t>
            </a:r>
            <a:r>
              <a:rPr lang="zh-CN" altLang="en-US"/>
              <a:t>齐（</a:t>
            </a:r>
            <a:r>
              <a:rPr lang="zh-CN" altLang="en-US"/>
              <a:t>人工）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经纬度标注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封控时空状态处理（需人为展开镇</a:t>
            </a:r>
            <a:r>
              <a:rPr lang="zh-CN" altLang="en-US"/>
              <a:t>下的小区</a:t>
            </a:r>
            <a:r>
              <a:rPr lang="zh-CN" altLang="en-US"/>
              <a:t>列表）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地点类型标注（</a:t>
            </a:r>
            <a:r>
              <a:rPr lang="zh-CN" altLang="en-US"/>
              <a:t>人工）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小区户数爬取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数据处理后的</a:t>
            </a:r>
            <a:r>
              <a:rPr lang="zh-CN" altLang="en-US" dirty="0"/>
              <a:t>输出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4670" y="1113155"/>
            <a:ext cx="95650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封控时空状态表</a:t>
            </a: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某一天封控的小区有哪些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数据对齐</a:t>
            </a:r>
            <a:r>
              <a:rPr lang="zh-CN" altLang="en-US">
                <a:sym typeface="+mn-ea"/>
              </a:rPr>
              <a:t>后的事件表、轨迹表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所有地点的</a:t>
            </a:r>
            <a:r>
              <a:rPr lang="zh-CN" altLang="en-US"/>
              <a:t>经纬度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所有地点标注了类型、类型为小区的</a:t>
            </a:r>
            <a:r>
              <a:rPr lang="zh-CN" altLang="en-US"/>
              <a:t>地点标注了</a:t>
            </a:r>
            <a:r>
              <a:rPr lang="zh-CN" altLang="en-US"/>
              <a:t>户数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我们待处理的</a:t>
            </a:r>
            <a:r>
              <a:rPr lang="zh-CN" altLang="en-US" dirty="0"/>
              <a:t>第二批数据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4670" y="1113155"/>
            <a:ext cx="956500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病例轨迹数据（</a:t>
            </a:r>
            <a:r>
              <a:rPr lang="en-US" altLang="zh-CN"/>
              <a:t>10892</a:t>
            </a:r>
            <a:r>
              <a:rPr lang="zh-CN" altLang="en-US"/>
              <a:t>条）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封控事件数据（</a:t>
            </a:r>
            <a:r>
              <a:rPr lang="en-US" altLang="zh-CN"/>
              <a:t>11885</a:t>
            </a:r>
            <a:r>
              <a:rPr lang="zh-CN" altLang="en-US"/>
              <a:t>条）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数据对齐（轨迹</a:t>
            </a:r>
            <a:r>
              <a:rPr lang="en-US" altLang="zh-CN">
                <a:sym typeface="+mn-ea"/>
              </a:rPr>
              <a:t>8h </a:t>
            </a:r>
            <a:r>
              <a:rPr lang="zh-CN" altLang="en-US">
                <a:sym typeface="+mn-ea"/>
              </a:rPr>
              <a:t>事件</a:t>
            </a:r>
            <a:r>
              <a:rPr lang="en-US" altLang="zh-CN">
                <a:sym typeface="+mn-ea"/>
              </a:rPr>
              <a:t>12h </a:t>
            </a:r>
            <a:r>
              <a:rPr lang="zh-CN" altLang="en-US">
                <a:sym typeface="+mn-ea"/>
              </a:rPr>
              <a:t>镇展开</a:t>
            </a:r>
            <a:r>
              <a:rPr lang="en-US" altLang="zh-CN">
                <a:sym typeface="+mn-ea"/>
              </a:rPr>
              <a:t>7h</a:t>
            </a:r>
            <a:r>
              <a:rPr lang="zh-CN" altLang="en-US">
                <a:sym typeface="+mn-ea"/>
              </a:rPr>
              <a:t>（预估</a:t>
            </a:r>
            <a:r>
              <a:rPr lang="en-US" altLang="zh-CN">
                <a:sym typeface="+mn-ea"/>
              </a:rPr>
              <a:t>20</a:t>
            </a:r>
            <a:r>
              <a:rPr lang="zh-CN" altLang="en-US">
                <a:sym typeface="+mn-ea"/>
              </a:rPr>
              <a:t>个</a:t>
            </a:r>
            <a:r>
              <a:rPr lang="zh-CN" altLang="en-US">
                <a:sym typeface="+mn-ea"/>
              </a:rPr>
              <a:t>镇））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经纬度标注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3h</a:t>
            </a:r>
            <a:r>
              <a:rPr lang="zh-CN" altLang="en-US">
                <a:sym typeface="+mn-ea"/>
              </a:rPr>
              <a:t>修正脚本逻辑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脚本运行时间</a:t>
            </a:r>
            <a:r>
              <a:rPr lang="en-US" altLang="zh-CN">
                <a:sym typeface="+mn-ea"/>
              </a:rPr>
              <a:t>1-2</a:t>
            </a:r>
            <a:r>
              <a:rPr lang="zh-CN" altLang="en-US">
                <a:sym typeface="+mn-ea"/>
              </a:rPr>
              <a:t>天）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封控时空状态处理（</a:t>
            </a:r>
            <a:r>
              <a:rPr lang="en-US" altLang="zh-CN">
                <a:sym typeface="+mn-ea"/>
              </a:rPr>
              <a:t>1h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地点类型标注（</a:t>
            </a:r>
            <a:r>
              <a:rPr lang="en-US" altLang="zh-CN">
                <a:sym typeface="+mn-ea"/>
              </a:rPr>
              <a:t>12h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小区户数爬取</a:t>
            </a:r>
            <a:r>
              <a:rPr lang="en-US" altLang="zh-CN">
                <a:sym typeface="+mn-ea"/>
              </a:rPr>
              <a:t>  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3h</a:t>
            </a:r>
            <a:r>
              <a:rPr lang="zh-CN" altLang="en-US">
                <a:sym typeface="+mn-ea"/>
              </a:rPr>
              <a:t>修正脚本逻辑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脚本运行时间</a:t>
            </a:r>
            <a:r>
              <a:rPr lang="en-US" altLang="zh-CN">
                <a:sym typeface="+mn-ea"/>
              </a:rPr>
              <a:t>0.5</a:t>
            </a:r>
            <a:r>
              <a:rPr lang="zh-CN" altLang="en-US">
                <a:sym typeface="+mn-ea"/>
              </a:rPr>
              <a:t>天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手动搜索爬不到的小区</a:t>
            </a:r>
            <a:r>
              <a:rPr lang="en-US" altLang="zh-CN">
                <a:sym typeface="+mn-ea"/>
              </a:rPr>
              <a:t>4h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742950" lvl="1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91105" y="5489575"/>
            <a:ext cx="4036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highlight>
                  <a:srgbClr val="FFFF00"/>
                </a:highlight>
              </a:rPr>
              <a:t>预估第二批数据处理部分总体需要</a:t>
            </a:r>
            <a:r>
              <a:rPr lang="en-US" altLang="zh-CN">
                <a:highlight>
                  <a:srgbClr val="FFFF00"/>
                </a:highlight>
              </a:rPr>
              <a:t>50h</a:t>
            </a:r>
            <a:endParaRPr lang="en-US" altLang="zh-CN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865110" y="3562470"/>
            <a:ext cx="3520440" cy="793115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多用户</a:t>
            </a:r>
            <a:r>
              <a:rPr lang="zh-CN" altLang="en-US" b="1" dirty="0"/>
              <a:t>视角</a:t>
            </a:r>
            <a:endParaRPr lang="zh-CN" altLang="en-US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02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/>
          <a:lstStyle/>
          <a:p>
            <a:r>
              <a:rPr lang="zh-CN" altLang="en-US" dirty="0"/>
              <a:t>管理员</a:t>
            </a:r>
            <a:r>
              <a:rPr lang="zh-CN" altLang="en-US" dirty="0"/>
              <a:t>界面</a:t>
            </a:r>
            <a:endParaRPr lang="zh-CN" altLang="en-US" dirty="0"/>
          </a:p>
        </p:txBody>
      </p:sp>
      <p:pic>
        <p:nvPicPr>
          <p:cNvPr id="2" name="图片 1" descr="管理员用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" y="1163320"/>
            <a:ext cx="11023600" cy="55054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PP_MARK_KEY" val="e7347a86-5b44-41e6-9a8f-6da39ed2be9f"/>
  <p:tag name="COMMONDATA" val="eyJoZGlkIjoiOTdlYWFiZjg5ZWVlNzE0YTgwNTk1M2RkNDQ0YmM0ZDc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WPS 演示</Application>
  <PresentationFormat>宽屏</PresentationFormat>
  <Paragraphs>167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等线</vt:lpstr>
      <vt:lpstr>微软雅黑</vt:lpstr>
      <vt:lpstr>方正姚体</vt:lpstr>
      <vt:lpstr>Times New Roman</vt:lpstr>
      <vt:lpstr>Calibri</vt:lpstr>
      <vt:lpstr>Arial Unicode MS</vt:lpstr>
      <vt:lpstr>Wingdings</vt:lpstr>
      <vt:lpstr>Office 主题</vt:lpstr>
      <vt:lpstr>PowerPoint 演示文稿</vt:lpstr>
      <vt:lpstr>PowerPoint 演示文稿</vt:lpstr>
      <vt:lpstr>PowerPoint 演示文稿</vt:lpstr>
      <vt:lpstr>数据处理</vt:lpstr>
      <vt:lpstr>数据处理</vt:lpstr>
      <vt:lpstr>数据处理</vt:lpstr>
      <vt:lpstr>数据处理后的输出</vt:lpstr>
      <vt:lpstr>PowerPoint 演示文稿</vt:lpstr>
      <vt:lpstr>任务的各个字段</vt:lpstr>
      <vt:lpstr>任务的各个字段</vt:lpstr>
      <vt:lpstr>PowerPoint 演示文稿</vt:lpstr>
      <vt:lpstr>三段内容</vt:lpstr>
      <vt:lpstr>任务面板</vt:lpstr>
      <vt:lpstr>PowerPoint 演示文稿</vt:lpstr>
      <vt:lpstr>任务的各个字段</vt:lpstr>
      <vt:lpstr>时序交互图</vt:lpstr>
      <vt:lpstr>任务的各个字段</vt:lpstr>
      <vt:lpstr>PowerPoint 演示文稿</vt:lpstr>
      <vt:lpstr>图表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沈梦菊</cp:lastModifiedBy>
  <cp:revision>39</cp:revision>
  <dcterms:created xsi:type="dcterms:W3CDTF">2020-05-06T12:57:00Z</dcterms:created>
  <dcterms:modified xsi:type="dcterms:W3CDTF">2023-04-10T05:39:21Z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08DA479768204049842C0CD57F014D4B</vt:lpwstr>
  </property>
  <property fmtid="{D5CDD505-2E9C-101B-9397-08002B2CF9AE}" pid="3" name="KSOProductBuildVer">
    <vt:lpwstr>2052-11.1.0.13703</vt:lpwstr>
  </property>
</Properties>
</file>